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72" r:id="rId2"/>
    <p:sldId id="269" r:id="rId3"/>
    <p:sldId id="270" r:id="rId4"/>
    <p:sldId id="273" r:id="rId5"/>
    <p:sldId id="274" r:id="rId6"/>
    <p:sldId id="275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FC"/>
    <a:srgbClr val="A4A0FF"/>
    <a:srgbClr val="66B1FF"/>
    <a:srgbClr val="0085C8"/>
    <a:srgbClr val="418977"/>
    <a:srgbClr val="99CA3B"/>
    <a:srgbClr val="E5AF25"/>
    <a:srgbClr val="F46C32"/>
    <a:srgbClr val="FF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45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2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14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FD84-5D01-E243-88F0-05875A57AAB8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5B55-986A-F24D-AAAB-DCAAF35A1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8" y="2251859"/>
            <a:ext cx="5915025" cy="637116"/>
          </a:xfrm>
        </p:spPr>
        <p:txBody>
          <a:bodyPr anchor="t" anchorCtr="0">
            <a:normAutofit/>
          </a:bodyPr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8" y="2971800"/>
            <a:ext cx="5915025" cy="271025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D150-15B1-4648-B11D-53382D1E6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8537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404730"/>
            <a:ext cx="5915025" cy="683122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A09FA-9DAB-9043-BCE9-C7FCAD9C8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989183"/>
            <a:ext cx="5915025" cy="3034469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7235687"/>
            <a:ext cx="5915025" cy="88384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04FCA-6558-7B41-A88D-1D57E5B99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Text Placeholder 19">
            <a:extLst>
              <a:ext uri="{FF2B5EF4-FFF2-40B4-BE49-F238E27FC236}">
                <a16:creationId xmlns:a16="http://schemas.microsoft.com/office/drawing/2014/main" id="{73D8F3B0-58DD-5E48-9CC2-6F75F34A49D7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6090007" y="1669426"/>
            <a:ext cx="295612" cy="6712574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txBody>
          <a:bodyPr vert="eaVert" lIns="0" tIns="0" rIns="0" bIns="274320" anchor="ctr" anchorCtr="0">
            <a:noAutofit/>
          </a:bodyPr>
          <a:lstStyle>
            <a:lvl1pPr marL="0" indent="0" algn="r">
              <a:buNone/>
              <a:defRPr sz="1800" spc="600">
                <a:gradFill>
                  <a:gsLst>
                    <a:gs pos="58000">
                      <a:srgbClr val="99CA3B">
                        <a:lumMod val="79000"/>
                        <a:lumOff val="21000"/>
                      </a:srgbClr>
                    </a:gs>
                    <a:gs pos="99000">
                      <a:srgbClr val="FF7278"/>
                    </a:gs>
                    <a:gs pos="86000">
                      <a:srgbClr val="F46C32"/>
                    </a:gs>
                    <a:gs pos="74000">
                      <a:srgbClr val="E5AF25"/>
                    </a:gs>
                    <a:gs pos="0">
                      <a:srgbClr val="FF8CFC"/>
                    </a:gs>
                    <a:gs pos="14000">
                      <a:srgbClr val="A4A0FF"/>
                    </a:gs>
                    <a:gs pos="29000">
                      <a:srgbClr val="66B1FF"/>
                    </a:gs>
                    <a:gs pos="43000">
                      <a:srgbClr val="418977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658D897F-EABE-C649-BAB1-6DA5DAC3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721891"/>
          </a:xfrm>
        </p:spPr>
        <p:txBody>
          <a:bodyPr anchor="t" anchorCtr="0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A23900D0-423B-284D-891E-D0C6C4EFCE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5518" y="1208729"/>
            <a:ext cx="5900101" cy="391470"/>
          </a:xfrm>
        </p:spPr>
        <p:txBody>
          <a:bodyPr anchor="b" anchorCtr="1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3F4E0BC-3D40-EF4B-BECA-7ECC66CF43E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485518" y="8657162"/>
            <a:ext cx="5900101" cy="220138"/>
          </a:xfrm>
        </p:spPr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Text Placeholder 19">
            <a:extLst>
              <a:ext uri="{FF2B5EF4-FFF2-40B4-BE49-F238E27FC236}">
                <a16:creationId xmlns:a16="http://schemas.microsoft.com/office/drawing/2014/main" id="{73D8F3B0-58DD-5E48-9CC2-6F75F34A49D7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6090007" y="486836"/>
            <a:ext cx="295612" cy="7895164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txBody>
          <a:bodyPr vert="eaVert" lIns="0" tIns="0" rIns="0" bIns="274320" anchor="ctr" anchorCtr="0">
            <a:noAutofit/>
          </a:bodyPr>
          <a:lstStyle>
            <a:lvl1pPr marL="0" indent="0" algn="r">
              <a:buNone/>
              <a:defRPr sz="1800" spc="600">
                <a:gradFill>
                  <a:gsLst>
                    <a:gs pos="58000">
                      <a:srgbClr val="99CA3B">
                        <a:lumMod val="79000"/>
                        <a:lumOff val="21000"/>
                      </a:srgbClr>
                    </a:gs>
                    <a:gs pos="99000">
                      <a:srgbClr val="FF7278"/>
                    </a:gs>
                    <a:gs pos="86000">
                      <a:srgbClr val="F46C32"/>
                    </a:gs>
                    <a:gs pos="74000">
                      <a:srgbClr val="E5AF25"/>
                    </a:gs>
                    <a:gs pos="0">
                      <a:srgbClr val="FF8CFC"/>
                    </a:gs>
                    <a:gs pos="14000">
                      <a:srgbClr val="A4A0FF"/>
                    </a:gs>
                    <a:gs pos="29000">
                      <a:srgbClr val="66B1FF"/>
                    </a:gs>
                    <a:gs pos="43000">
                      <a:srgbClr val="418977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3F4E0BC-3D40-EF4B-BECA-7ECC66CF43E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485518" y="8657162"/>
            <a:ext cx="5900101" cy="220138"/>
          </a:xfrm>
        </p:spPr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Text Placeholder 19">
            <a:extLst>
              <a:ext uri="{FF2B5EF4-FFF2-40B4-BE49-F238E27FC236}">
                <a16:creationId xmlns:a16="http://schemas.microsoft.com/office/drawing/2014/main" id="{73D8F3B0-58DD-5E48-9CC2-6F75F34A49D7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6149340" y="479685"/>
            <a:ext cx="280717" cy="7871429"/>
          </a:xfr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25400"/>
          </a:effectLst>
        </p:spPr>
        <p:txBody>
          <a:bodyPr vert="eaVert" lIns="0" tIns="0" rIns="0" bIns="274320" anchor="ctr" anchorCtr="0">
            <a:noAutofit/>
          </a:bodyPr>
          <a:lstStyle>
            <a:lvl1pPr marL="0" indent="0" algn="r">
              <a:buNone/>
              <a:defRPr sz="1800" spc="600">
                <a:gradFill>
                  <a:gsLst>
                    <a:gs pos="58000">
                      <a:srgbClr val="99CA3B">
                        <a:lumMod val="79000"/>
                        <a:lumOff val="21000"/>
                      </a:srgbClr>
                    </a:gs>
                    <a:gs pos="99000">
                      <a:srgbClr val="FF7278"/>
                    </a:gs>
                    <a:gs pos="86000">
                      <a:srgbClr val="F46C32"/>
                    </a:gs>
                    <a:gs pos="74000">
                      <a:srgbClr val="E5AF25"/>
                    </a:gs>
                    <a:gs pos="0">
                      <a:srgbClr val="FF8CFC"/>
                    </a:gs>
                    <a:gs pos="14000">
                      <a:srgbClr val="A4A0FF"/>
                    </a:gs>
                    <a:gs pos="29000">
                      <a:srgbClr val="66B1FF"/>
                    </a:gs>
                    <a:gs pos="43000">
                      <a:srgbClr val="418977"/>
                    </a:gs>
                  </a:gsLst>
                  <a:path path="circle">
                    <a:fillToRect l="100000" t="100000"/>
                  </a:path>
                </a:gra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3F4E0BC-3D40-EF4B-BECA-7ECC66CF43E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8648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410993"/>
            <a:ext cx="5915025" cy="6824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2A5540D-4704-8248-923B-07554D31C3E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45475" y="8445500"/>
            <a:ext cx="584583" cy="54610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316368F-C7AD-CB43-AC82-A913163E1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8636651"/>
            <a:ext cx="5958570" cy="14758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6E9F-9391-4A4E-8875-0E328E576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87" r:id="rId5"/>
    <p:sldLayoutId id="2147483686" r:id="rId6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Century Gothic Pro" panose="020B05020202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kern="1200">
          <a:solidFill>
            <a:schemeClr val="tx1">
              <a:lumMod val="75000"/>
              <a:lumOff val="25000"/>
            </a:schemeClr>
          </a:solidFill>
          <a:latin typeface="Century Gothic Pro" panose="020B05020202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acharacter.or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63715-5E53-C946-8CA2-1A4210A29D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018" y="1524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3004A-8DF9-C941-BA1F-F54DDC59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4" y="982485"/>
            <a:ext cx="5915025" cy="847288"/>
          </a:xfrm>
        </p:spPr>
        <p:txBody>
          <a:bodyPr/>
          <a:lstStyle/>
          <a:p>
            <a:r>
              <a:rPr lang="en-US" dirty="0"/>
              <a:t>Experience Practicing </a:t>
            </a:r>
            <a:br>
              <a:rPr lang="en-US" dirty="0"/>
            </a:br>
            <a:r>
              <a:rPr lang="en-US" dirty="0"/>
              <a:t>Mindfulness of the Body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8ED337-55C2-C743-8384-6D3A5485C66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84588" y="1966040"/>
            <a:ext cx="2910263" cy="319475"/>
          </a:xfrm>
        </p:spPr>
        <p:txBody>
          <a:bodyPr/>
          <a:lstStyle/>
          <a:p>
            <a:r>
              <a:rPr lang="en-US" sz="1400" dirty="0"/>
              <a:t>15 minutes/day</a:t>
            </a: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267D23A-AFF7-3C44-846E-FD35F472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18" y="728068"/>
            <a:ext cx="1411032" cy="14110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66A63E4-BB67-104E-9038-894B2F451D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0007" y="923410"/>
            <a:ext cx="295612" cy="7458590"/>
          </a:xfrm>
        </p:spPr>
        <p:txBody>
          <a:bodyPr/>
          <a:lstStyle/>
          <a:p>
            <a:r>
              <a:rPr lang="en-US" dirty="0"/>
              <a:t>Week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EB20B-9254-3D43-A0A6-720A4650A6A7}"/>
              </a:ext>
            </a:extLst>
          </p:cNvPr>
          <p:cNvSpPr txBox="1"/>
          <p:nvPr/>
        </p:nvSpPr>
        <p:spPr>
          <a:xfrm>
            <a:off x="842963" y="2578179"/>
            <a:ext cx="52470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Daily Instructions</a:t>
            </a:r>
          </a:p>
          <a:p>
            <a:pPr algn="ctr"/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Experience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a body scan.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Capture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what occurred during the practice. As yourself: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What’s here now?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This is pure experience you’re reporting, like in class. Maybe you want to draw a picture instead of use words. </a:t>
            </a:r>
          </a:p>
          <a:p>
            <a:pPr marL="342900" indent="-342900"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Reflect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 – Introduce thought. Any surprises? Obstacles? Confusion? Where did you practice and at what time? Any emotions arising?</a:t>
            </a:r>
          </a:p>
          <a:p>
            <a:pPr marL="342900" indent="-342900">
              <a:buFontTx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Integrate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– What might you bring forward as a result of this practice? Anything to be on the lookout for? Did you learn anything?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5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Week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Tuesday, June 7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Wednesday, June 8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1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Week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Thursday, June 9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Friday, June 10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5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Week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Saturday, June 11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742950" y="4810125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Sunday, June 12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4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BA12FBC3-2923-DA4D-BA23-4CC3D07E6AE3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/>
        <p:txBody>
          <a:bodyPr/>
          <a:lstStyle/>
          <a:p>
            <a:pPr algn="l"/>
            <a:r>
              <a:rPr lang="en-US" dirty="0"/>
              <a:t>Week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D1579-A0A1-654A-8DE8-C877417A931D}"/>
              </a:ext>
            </a:extLst>
          </p:cNvPr>
          <p:cNvSpPr txBox="1"/>
          <p:nvPr/>
        </p:nvSpPr>
        <p:spPr>
          <a:xfrm>
            <a:off x="742950" y="533508"/>
            <a:ext cx="5214938" cy="39395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venir Book" panose="02000503020000020003" pitchFamily="2" charset="0"/>
              </a:rPr>
              <a:t>Monday, June 13</a:t>
            </a:r>
          </a:p>
          <a:p>
            <a:pPr algn="ctr"/>
            <a:endParaRPr lang="en-US" sz="1400" b="1" u="sng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Capture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Reflect</a:t>
            </a: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latin typeface="Avenir Book" panose="02000503020000020003" pitchFamily="2" charset="0"/>
              </a:rPr>
              <a:t>Integrate</a:t>
            </a: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  <a:p>
            <a:pPr algn="ctr"/>
            <a:endParaRPr lang="en-US" b="1" dirty="0"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0EE90-CD90-4E4B-827E-77CD9052AC3F}"/>
              </a:ext>
            </a:extLst>
          </p:cNvPr>
          <p:cNvSpPr txBox="1"/>
          <p:nvPr/>
        </p:nvSpPr>
        <p:spPr>
          <a:xfrm>
            <a:off x="472381" y="4810125"/>
            <a:ext cx="591323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1400" dirty="0">
                <a:latin typeface="Avenir Book" panose="02000503020000020003" pitchFamily="2" charset="0"/>
              </a:rPr>
              <a:t>Finally, name a few things/people/situations you are grateful for?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r>
              <a:rPr lang="en-US" sz="1400" dirty="0">
                <a:latin typeface="Avenir Book" panose="02000503020000020003" pitchFamily="2" charset="0"/>
              </a:rPr>
              <a:t>Describe something you’re looking forward to?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r>
              <a:rPr lang="en-US" sz="1400" dirty="0">
                <a:latin typeface="Avenir Book" panose="02000503020000020003" pitchFamily="2" charset="0"/>
              </a:rPr>
              <a:t>Did you by chance notice or perform an act generosity or kindness? Maybe be on the lookout for them. We’ll talk more about them next week.</a:t>
            </a: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r>
              <a:rPr lang="en-US" sz="1400" dirty="0">
                <a:latin typeface="Avenir Book" panose="02000503020000020003" pitchFamily="2" charset="0"/>
              </a:rPr>
              <a:t>What were my 5 character strengths? Go to: </a:t>
            </a:r>
            <a:r>
              <a:rPr lang="en-US" sz="1400" dirty="0">
                <a:latin typeface="Avenir Book" panose="02000503020000020003" pitchFamily="2" charset="0"/>
                <a:hlinkClick r:id="rId2"/>
              </a:rPr>
              <a:t>https://www.viacharacter.org/</a:t>
            </a:r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  <a:p>
            <a:pPr fontAlgn="ctr"/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8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9602</TotalTime>
  <Words>237</Words>
  <Application>Microsoft Macintosh PowerPoint</Application>
  <PresentationFormat>Letter Paper (8.5x11 in)</PresentationFormat>
  <Paragraphs>135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Book</vt:lpstr>
      <vt:lpstr>Calibri</vt:lpstr>
      <vt:lpstr>Century Gothic Pro</vt:lpstr>
      <vt:lpstr>Lato</vt:lpstr>
      <vt:lpstr>Office Theme</vt:lpstr>
      <vt:lpstr>PowerPoint Presentation</vt:lpstr>
      <vt:lpstr>Experience Practicing  Mindfulness of the Body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226</cp:revision>
  <cp:lastPrinted>2021-09-08T19:37:49Z</cp:lastPrinted>
  <dcterms:created xsi:type="dcterms:W3CDTF">2021-03-30T23:37:51Z</dcterms:created>
  <dcterms:modified xsi:type="dcterms:W3CDTF">2022-06-06T22:55:50Z</dcterms:modified>
</cp:coreProperties>
</file>