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2"/>
  </p:notesMasterIdLst>
  <p:sldIdLst>
    <p:sldId id="276" r:id="rId2"/>
    <p:sldId id="272" r:id="rId3"/>
    <p:sldId id="269" r:id="rId4"/>
    <p:sldId id="270" r:id="rId5"/>
    <p:sldId id="273" r:id="rId6"/>
    <p:sldId id="274" r:id="rId7"/>
    <p:sldId id="277" r:id="rId8"/>
    <p:sldId id="279" r:id="rId9"/>
    <p:sldId id="278" r:id="rId10"/>
    <p:sldId id="275" r:id="rId11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CFC"/>
    <a:srgbClr val="A4A0FF"/>
    <a:srgbClr val="66B1FF"/>
    <a:srgbClr val="0085C8"/>
    <a:srgbClr val="418977"/>
    <a:srgbClr val="99CA3B"/>
    <a:srgbClr val="E5AF25"/>
    <a:srgbClr val="F46C32"/>
    <a:srgbClr val="FF72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138"/>
    <p:restoredTop sz="96327"/>
  </p:normalViewPr>
  <p:slideViewPr>
    <p:cSldViewPr snapToGrid="0" snapToObjects="1">
      <p:cViewPr varScale="1">
        <p:scale>
          <a:sx n="96" d="100"/>
          <a:sy n="96" d="100"/>
        </p:scale>
        <p:origin x="46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notesViewPr>
    <p:cSldViewPr snapToGrid="0" snapToObjects="1" showGuides="1">
      <p:cViewPr varScale="1">
        <p:scale>
          <a:sx n="124" d="100"/>
          <a:sy n="124" d="100"/>
        </p:scale>
        <p:origin x="143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4FD84-5D01-E243-88F0-05875A57AAB8}" type="datetimeFigureOut">
              <a:rPr lang="en-US" smtClean="0"/>
              <a:t>10/3/23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35B55-986A-F24D-AAAB-DCAAF35A1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77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488" y="2251859"/>
            <a:ext cx="5915025" cy="637116"/>
          </a:xfrm>
        </p:spPr>
        <p:txBody>
          <a:bodyPr anchor="t" anchorCtr="0">
            <a:normAutofit/>
          </a:bodyPr>
          <a:lstStyle>
            <a:lvl1pPr algn="ctr"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488" y="2971800"/>
            <a:ext cx="5915025" cy="2710255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B4D150-15B1-4648-B11D-53382D1E60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16E9F-9391-4A4E-8875-0E328E576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7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78537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1404730"/>
            <a:ext cx="5915025" cy="683122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8A09FA-9DAB-9043-BCE9-C7FCAD9C89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16E9F-9391-4A4E-8875-0E328E576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84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989183"/>
            <a:ext cx="5915025" cy="3034469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7235687"/>
            <a:ext cx="5915025" cy="883848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E04FCA-6558-7B41-A88D-1D57E5B992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16E9F-9391-4A4E-8875-0E328E576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81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ertical Text Placeholder 19">
            <a:extLst>
              <a:ext uri="{FF2B5EF4-FFF2-40B4-BE49-F238E27FC236}">
                <a16:creationId xmlns:a16="http://schemas.microsoft.com/office/drawing/2014/main" id="{73D8F3B0-58DD-5E48-9CC2-6F75F34A49D7}"/>
              </a:ext>
            </a:extLst>
          </p:cNvPr>
          <p:cNvSpPr>
            <a:spLocks noGrp="1"/>
          </p:cNvSpPr>
          <p:nvPr>
            <p:ph type="body" orient="vert" sz="quarter" idx="13"/>
          </p:nvPr>
        </p:nvSpPr>
        <p:spPr>
          <a:xfrm>
            <a:off x="6090007" y="1669426"/>
            <a:ext cx="295612" cy="6712574"/>
          </a:xfrm>
          <a:noFill/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txBody>
          <a:bodyPr vert="eaVert" lIns="0" tIns="0" rIns="0" bIns="274320" anchor="ctr" anchorCtr="0">
            <a:noAutofit/>
          </a:bodyPr>
          <a:lstStyle>
            <a:lvl1pPr marL="0" indent="0" algn="r">
              <a:buNone/>
              <a:defRPr sz="1800" spc="600">
                <a:gradFill>
                  <a:gsLst>
                    <a:gs pos="58000">
                      <a:srgbClr val="99CA3B">
                        <a:lumMod val="79000"/>
                        <a:lumOff val="21000"/>
                      </a:srgbClr>
                    </a:gs>
                    <a:gs pos="99000">
                      <a:srgbClr val="FF7278"/>
                    </a:gs>
                    <a:gs pos="86000">
                      <a:srgbClr val="F46C32"/>
                    </a:gs>
                    <a:gs pos="74000">
                      <a:srgbClr val="E5AF25"/>
                    </a:gs>
                    <a:gs pos="0">
                      <a:srgbClr val="FF8CFC"/>
                    </a:gs>
                    <a:gs pos="14000">
                      <a:srgbClr val="A4A0FF"/>
                    </a:gs>
                    <a:gs pos="29000">
                      <a:srgbClr val="66B1FF"/>
                    </a:gs>
                    <a:gs pos="43000">
                      <a:srgbClr val="418977"/>
                    </a:gs>
                  </a:gsLst>
                  <a:path path="circle">
                    <a:fillToRect l="100000" t="100000"/>
                  </a:path>
                </a:gra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658D897F-EABE-C649-BAB1-6DA5DAC3D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6837"/>
            <a:ext cx="5915025" cy="721891"/>
          </a:xfrm>
        </p:spPr>
        <p:txBody>
          <a:bodyPr anchor="t" anchorCtr="0">
            <a:no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A23900D0-423B-284D-891E-D0C6C4EFCEA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85518" y="1208729"/>
            <a:ext cx="5900101" cy="391470"/>
          </a:xfrm>
        </p:spPr>
        <p:txBody>
          <a:bodyPr anchor="b" anchorCtr="1">
            <a:noAutofit/>
          </a:bodyPr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1" name="Slide Number Placeholder 50">
            <a:extLst>
              <a:ext uri="{FF2B5EF4-FFF2-40B4-BE49-F238E27FC236}">
                <a16:creationId xmlns:a16="http://schemas.microsoft.com/office/drawing/2014/main" id="{23F4E0BC-3D40-EF4B-BECA-7ECC66CF43E5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485518" y="8657162"/>
            <a:ext cx="5900101" cy="220138"/>
          </a:xfrm>
        </p:spPr>
        <p:txBody>
          <a:bodyPr/>
          <a:lstStyle/>
          <a:p>
            <a:fld id="{82F16E9F-9391-4A4E-8875-0E328E576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10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ertical Text Placeholder 19">
            <a:extLst>
              <a:ext uri="{FF2B5EF4-FFF2-40B4-BE49-F238E27FC236}">
                <a16:creationId xmlns:a16="http://schemas.microsoft.com/office/drawing/2014/main" id="{73D8F3B0-58DD-5E48-9CC2-6F75F34A49D7}"/>
              </a:ext>
            </a:extLst>
          </p:cNvPr>
          <p:cNvSpPr>
            <a:spLocks noGrp="1"/>
          </p:cNvSpPr>
          <p:nvPr>
            <p:ph type="body" orient="vert" sz="quarter" idx="13"/>
          </p:nvPr>
        </p:nvSpPr>
        <p:spPr>
          <a:xfrm>
            <a:off x="6090007" y="486836"/>
            <a:ext cx="295612" cy="7895164"/>
          </a:xfrm>
          <a:noFill/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txBody>
          <a:bodyPr vert="eaVert" lIns="0" tIns="0" rIns="0" bIns="274320" anchor="ctr" anchorCtr="0">
            <a:noAutofit/>
          </a:bodyPr>
          <a:lstStyle>
            <a:lvl1pPr marL="0" indent="0" algn="r">
              <a:buNone/>
              <a:defRPr sz="1800" spc="600">
                <a:gradFill>
                  <a:gsLst>
                    <a:gs pos="58000">
                      <a:srgbClr val="99CA3B">
                        <a:lumMod val="79000"/>
                        <a:lumOff val="21000"/>
                      </a:srgbClr>
                    </a:gs>
                    <a:gs pos="99000">
                      <a:srgbClr val="FF7278"/>
                    </a:gs>
                    <a:gs pos="86000">
                      <a:srgbClr val="F46C32"/>
                    </a:gs>
                    <a:gs pos="74000">
                      <a:srgbClr val="E5AF25"/>
                    </a:gs>
                    <a:gs pos="0">
                      <a:srgbClr val="FF8CFC"/>
                    </a:gs>
                    <a:gs pos="14000">
                      <a:srgbClr val="A4A0FF"/>
                    </a:gs>
                    <a:gs pos="29000">
                      <a:srgbClr val="66B1FF"/>
                    </a:gs>
                    <a:gs pos="43000">
                      <a:srgbClr val="418977"/>
                    </a:gs>
                  </a:gsLst>
                  <a:path path="circle">
                    <a:fillToRect l="100000" t="100000"/>
                  </a:path>
                </a:gra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1" name="Slide Number Placeholder 50">
            <a:extLst>
              <a:ext uri="{FF2B5EF4-FFF2-40B4-BE49-F238E27FC236}">
                <a16:creationId xmlns:a16="http://schemas.microsoft.com/office/drawing/2014/main" id="{23F4E0BC-3D40-EF4B-BECA-7ECC66CF43E5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485518" y="8657162"/>
            <a:ext cx="5900101" cy="220138"/>
          </a:xfrm>
        </p:spPr>
        <p:txBody>
          <a:bodyPr/>
          <a:lstStyle/>
          <a:p>
            <a:fld id="{82F16E9F-9391-4A4E-8875-0E328E576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86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ertical Text Placeholder 19">
            <a:extLst>
              <a:ext uri="{FF2B5EF4-FFF2-40B4-BE49-F238E27FC236}">
                <a16:creationId xmlns:a16="http://schemas.microsoft.com/office/drawing/2014/main" id="{73D8F3B0-58DD-5E48-9CC2-6F75F34A49D7}"/>
              </a:ext>
            </a:extLst>
          </p:cNvPr>
          <p:cNvSpPr>
            <a:spLocks noGrp="1"/>
          </p:cNvSpPr>
          <p:nvPr>
            <p:ph type="body" orient="vert" sz="quarter" idx="13"/>
          </p:nvPr>
        </p:nvSpPr>
        <p:spPr>
          <a:xfrm>
            <a:off x="6149340" y="479685"/>
            <a:ext cx="280717" cy="7871429"/>
          </a:xfrm>
          <a:noFill/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txBody>
          <a:bodyPr vert="eaVert" lIns="0" tIns="0" rIns="0" bIns="274320" anchor="ctr" anchorCtr="0">
            <a:noAutofit/>
          </a:bodyPr>
          <a:lstStyle>
            <a:lvl1pPr marL="0" indent="0" algn="r">
              <a:buNone/>
              <a:defRPr sz="1800" spc="600">
                <a:gradFill>
                  <a:gsLst>
                    <a:gs pos="58000">
                      <a:srgbClr val="99CA3B">
                        <a:lumMod val="79000"/>
                        <a:lumOff val="21000"/>
                      </a:srgbClr>
                    </a:gs>
                    <a:gs pos="99000">
                      <a:srgbClr val="FF7278"/>
                    </a:gs>
                    <a:gs pos="86000">
                      <a:srgbClr val="F46C32"/>
                    </a:gs>
                    <a:gs pos="74000">
                      <a:srgbClr val="E5AF25"/>
                    </a:gs>
                    <a:gs pos="0">
                      <a:srgbClr val="FF8CFC"/>
                    </a:gs>
                    <a:gs pos="14000">
                      <a:srgbClr val="A4A0FF"/>
                    </a:gs>
                    <a:gs pos="29000">
                      <a:srgbClr val="66B1FF"/>
                    </a:gs>
                    <a:gs pos="43000">
                      <a:srgbClr val="418977"/>
                    </a:gs>
                  </a:gsLst>
                  <a:path path="circle">
                    <a:fillToRect l="100000" t="100000"/>
                  </a:path>
                </a:gra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1" name="Slide Number Placeholder 50">
            <a:extLst>
              <a:ext uri="{FF2B5EF4-FFF2-40B4-BE49-F238E27FC236}">
                <a16:creationId xmlns:a16="http://schemas.microsoft.com/office/drawing/2014/main" id="{23F4E0BC-3D40-EF4B-BECA-7ECC66CF43E5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82F16E9F-9391-4A4E-8875-0E328E576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2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7"/>
            <a:ext cx="5915025" cy="86488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410993"/>
            <a:ext cx="5915025" cy="6824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02A5540D-4704-8248-923B-07554D31C3E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845475" y="8445500"/>
            <a:ext cx="584583" cy="546104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316368F-C7AD-CB43-AC82-A913163E16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488" y="8636651"/>
            <a:ext cx="5958570" cy="147585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16E9F-9391-4A4E-8875-0E328E576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72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84" r:id="rId4"/>
    <p:sldLayoutId id="2147483687" r:id="rId5"/>
    <p:sldLayoutId id="2147483686" r:id="rId6"/>
  </p:sldLayoutIdLst>
  <p:hf sldNum="0" hd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>
              <a:lumMod val="75000"/>
              <a:lumOff val="25000"/>
            </a:schemeClr>
          </a:solidFill>
          <a:latin typeface="Century Gothic Pro" panose="020B05020202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600" b="0" kern="1200">
          <a:solidFill>
            <a:schemeClr val="tx1">
              <a:lumMod val="75000"/>
              <a:lumOff val="25000"/>
            </a:schemeClr>
          </a:solidFill>
          <a:latin typeface="Century Gothic Pro" panose="020B0502020202020204" pitchFamily="34" charset="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0"/>
          <a:ea typeface="+mn-ea"/>
          <a:cs typeface="Lato" panose="020F0502020204030203" pitchFamily="34" charset="0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0"/>
          <a:ea typeface="+mn-ea"/>
          <a:cs typeface="Lato" panose="020F0502020204030203" pitchFamily="34" charset="0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0"/>
          <a:ea typeface="+mn-ea"/>
          <a:cs typeface="Lato" panose="020F0502020204030203" pitchFamily="34" charset="0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0"/>
          <a:ea typeface="+mn-ea"/>
          <a:cs typeface="Lato" panose="020F0502020204030203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acharacter.org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and clouds reflected in a human head&#10;&#10;Description automatically generated">
            <a:extLst>
              <a:ext uri="{FF2B5EF4-FFF2-40B4-BE49-F238E27FC236}">
                <a16:creationId xmlns:a16="http://schemas.microsoft.com/office/drawing/2014/main" id="{00E4B46C-F41D-A945-4DC2-7759C8238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48" y="2108564"/>
            <a:ext cx="3924300" cy="406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090436-8B86-693C-A1F7-38F0350E2AA7}"/>
              </a:ext>
            </a:extLst>
          </p:cNvPr>
          <p:cNvSpPr txBox="1"/>
          <p:nvPr/>
        </p:nvSpPr>
        <p:spPr>
          <a:xfrm>
            <a:off x="1168716" y="1789844"/>
            <a:ext cx="4520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aramond" panose="02020404030301010803" pitchFamily="18" charset="0"/>
              </a:rPr>
              <a:t>Mindfulness for Financial Advisors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B35A1B-41AC-DF05-6282-514DB4BCAC1C}"/>
              </a:ext>
            </a:extLst>
          </p:cNvPr>
          <p:cNvSpPr txBox="1"/>
          <p:nvPr/>
        </p:nvSpPr>
        <p:spPr>
          <a:xfrm>
            <a:off x="1293016" y="6172564"/>
            <a:ext cx="42719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Garamond" panose="02020404030301010803" pitchFamily="18" charset="0"/>
              </a:rPr>
              <a:t>Created and shared by Mary Martin, PhD</a:t>
            </a:r>
          </a:p>
          <a:p>
            <a:pPr algn="ctr"/>
            <a:endParaRPr lang="en-US" sz="2000" dirty="0">
              <a:latin typeface="Garamond" panose="02020404030301010803" pitchFamily="18" charset="0"/>
            </a:endParaRPr>
          </a:p>
          <a:p>
            <a:pPr algn="ctr"/>
            <a:endParaRPr lang="en-US" sz="2000" dirty="0">
              <a:latin typeface="Garamond" panose="02020404030301010803" pitchFamily="18" charset="0"/>
            </a:endParaRPr>
          </a:p>
          <a:p>
            <a:pPr algn="ctr"/>
            <a:r>
              <a:rPr lang="en-US" sz="2000" i="1" dirty="0">
                <a:latin typeface="Garamond" panose="02020404030301010803" pitchFamily="18" charset="0"/>
              </a:rPr>
              <a:t>Class Two</a:t>
            </a:r>
          </a:p>
          <a:p>
            <a:pPr algn="ctr"/>
            <a:r>
              <a:rPr lang="en-US" sz="2000" i="1" dirty="0">
                <a:latin typeface="Garamond" panose="02020404030301010803" pitchFamily="18" charset="0"/>
              </a:rPr>
              <a:t>Home Practice</a:t>
            </a:r>
          </a:p>
        </p:txBody>
      </p:sp>
    </p:spTree>
    <p:extLst>
      <p:ext uri="{BB962C8B-B14F-4D97-AF65-F5344CB8AC3E}">
        <p14:creationId xmlns:p14="http://schemas.microsoft.com/office/powerpoint/2010/main" val="3740301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1">
            <a:extLst>
              <a:ext uri="{FF2B5EF4-FFF2-40B4-BE49-F238E27FC236}">
                <a16:creationId xmlns:a16="http://schemas.microsoft.com/office/drawing/2014/main" id="{BA12FBC3-2923-DA4D-BA23-4CC3D07E6AE3}"/>
              </a:ext>
            </a:extLst>
          </p:cNvPr>
          <p:cNvSpPr>
            <a:spLocks noGrp="1"/>
          </p:cNvSpPr>
          <p:nvPr>
            <p:ph type="body" orient="vert" sz="quarter" idx="13"/>
          </p:nvPr>
        </p:nvSpPr>
        <p:spPr/>
        <p:txBody>
          <a:bodyPr/>
          <a:lstStyle/>
          <a:p>
            <a:pPr algn="l"/>
            <a:r>
              <a:rPr lang="en-US"/>
              <a:t>Class Two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4D1579-A0A1-654A-8DE8-C877417A931D}"/>
              </a:ext>
            </a:extLst>
          </p:cNvPr>
          <p:cNvSpPr txBox="1"/>
          <p:nvPr/>
        </p:nvSpPr>
        <p:spPr>
          <a:xfrm>
            <a:off x="742950" y="533508"/>
            <a:ext cx="5214938" cy="393954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latin typeface="Avenir Book" panose="02000503020000020003" pitchFamily="2" charset="0"/>
              </a:rPr>
              <a:t>Sunday, October 15</a:t>
            </a:r>
          </a:p>
          <a:p>
            <a:pPr algn="ctr"/>
            <a:endParaRPr lang="en-US" sz="1400" b="1" u="sng" dirty="0">
              <a:latin typeface="Avenir Book" panose="02000503020000020003" pitchFamily="2" charset="0"/>
            </a:endParaRPr>
          </a:p>
          <a:p>
            <a:pPr algn="ctr"/>
            <a:r>
              <a:rPr lang="en-US" sz="1400" b="1" dirty="0">
                <a:latin typeface="Avenir Book" panose="02000503020000020003" pitchFamily="2" charset="0"/>
              </a:rPr>
              <a:t>Capture</a:t>
            </a: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r>
              <a:rPr lang="en-US" sz="1400" b="1" dirty="0">
                <a:latin typeface="Avenir Book" panose="02000503020000020003" pitchFamily="2" charset="0"/>
              </a:rPr>
              <a:t>Reflect</a:t>
            </a: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r>
              <a:rPr lang="en-US" sz="1400" b="1" dirty="0">
                <a:latin typeface="Avenir Book" panose="02000503020000020003" pitchFamily="2" charset="0"/>
              </a:rPr>
              <a:t>Integrate</a:t>
            </a:r>
          </a:p>
          <a:p>
            <a:pPr algn="ctr"/>
            <a:endParaRPr lang="en-US" b="1" dirty="0">
              <a:latin typeface="Avenir Book" panose="02000503020000020003" pitchFamily="2" charset="0"/>
            </a:endParaRPr>
          </a:p>
          <a:p>
            <a:pPr algn="ctr"/>
            <a:endParaRPr lang="en-US" b="1" dirty="0">
              <a:latin typeface="Avenir Book" panose="02000503020000020003" pitchFamily="2" charset="0"/>
            </a:endParaRPr>
          </a:p>
          <a:p>
            <a:pPr algn="ctr"/>
            <a:endParaRPr lang="en-US" b="1" dirty="0">
              <a:latin typeface="Avenir Book" panose="02000503020000020003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60EE90-CD90-4E4B-827E-77CD9052AC3F}"/>
              </a:ext>
            </a:extLst>
          </p:cNvPr>
          <p:cNvSpPr txBox="1"/>
          <p:nvPr/>
        </p:nvSpPr>
        <p:spPr>
          <a:xfrm>
            <a:off x="472381" y="4810125"/>
            <a:ext cx="5913238" cy="33239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ctr"/>
            <a:r>
              <a:rPr lang="en-US" sz="1400" dirty="0">
                <a:latin typeface="Avenir Book" panose="02000503020000020003" pitchFamily="2" charset="0"/>
              </a:rPr>
              <a:t>Finally, name a few things/people/situations you are grateful for.</a:t>
            </a:r>
          </a:p>
          <a:p>
            <a:pPr fontAlgn="ctr"/>
            <a:endParaRPr lang="en-US" sz="1400" dirty="0">
              <a:latin typeface="Avenir Book" panose="02000503020000020003" pitchFamily="2" charset="0"/>
            </a:endParaRPr>
          </a:p>
          <a:p>
            <a:pPr fontAlgn="ctr"/>
            <a:endParaRPr lang="en-US" sz="1400" dirty="0">
              <a:latin typeface="Avenir Book" panose="02000503020000020003" pitchFamily="2" charset="0"/>
            </a:endParaRPr>
          </a:p>
          <a:p>
            <a:pPr fontAlgn="ctr"/>
            <a:r>
              <a:rPr lang="en-US" sz="1400" dirty="0">
                <a:latin typeface="Avenir Book" panose="02000503020000020003" pitchFamily="2" charset="0"/>
              </a:rPr>
              <a:t>Describe something you’re looking forward to.</a:t>
            </a:r>
          </a:p>
          <a:p>
            <a:pPr fontAlgn="ctr"/>
            <a:endParaRPr lang="en-US" sz="1400" dirty="0">
              <a:latin typeface="Avenir Book" panose="02000503020000020003" pitchFamily="2" charset="0"/>
            </a:endParaRPr>
          </a:p>
          <a:p>
            <a:pPr fontAlgn="ctr"/>
            <a:endParaRPr lang="en-US" sz="1400" dirty="0">
              <a:latin typeface="Avenir Book" panose="02000503020000020003" pitchFamily="2" charset="0"/>
            </a:endParaRPr>
          </a:p>
          <a:p>
            <a:pPr fontAlgn="ctr"/>
            <a:r>
              <a:rPr lang="en-US" sz="1400" dirty="0">
                <a:latin typeface="Avenir Book" panose="02000503020000020003" pitchFamily="2" charset="0"/>
              </a:rPr>
              <a:t>Did you by chance notice or perform an act generosity or kindness? Maybe be on the lookout for them. We’ll talk more about them next week.</a:t>
            </a:r>
          </a:p>
          <a:p>
            <a:pPr fontAlgn="ctr"/>
            <a:endParaRPr lang="en-US" sz="1400" dirty="0">
              <a:latin typeface="Avenir Book" panose="02000503020000020003" pitchFamily="2" charset="0"/>
            </a:endParaRPr>
          </a:p>
          <a:p>
            <a:pPr fontAlgn="ctr"/>
            <a:endParaRPr lang="en-US" sz="1400" dirty="0">
              <a:latin typeface="Avenir Book" panose="02000503020000020003" pitchFamily="2" charset="0"/>
            </a:endParaRPr>
          </a:p>
          <a:p>
            <a:pPr fontAlgn="ctr"/>
            <a:r>
              <a:rPr lang="en-US" sz="1400" dirty="0">
                <a:latin typeface="Avenir Book" panose="02000503020000020003" pitchFamily="2" charset="0"/>
              </a:rPr>
              <a:t>If you didn’t do the character strengths, go to: </a:t>
            </a:r>
            <a:r>
              <a:rPr lang="en-US" sz="1400" dirty="0">
                <a:latin typeface="Avenir Book" panose="02000503020000020003" pitchFamily="2" charset="0"/>
                <a:hlinkClick r:id="rId2"/>
              </a:rPr>
              <a:t>https://www.viacharacter.org/</a:t>
            </a:r>
            <a:r>
              <a:rPr lang="en-US" sz="1400" dirty="0">
                <a:latin typeface="Avenir Book" panose="02000503020000020003" pitchFamily="2" charset="0"/>
              </a:rPr>
              <a:t> I promise we’ll talk about them!</a:t>
            </a:r>
          </a:p>
          <a:p>
            <a:pPr fontAlgn="ctr"/>
            <a:endParaRPr lang="en-US" sz="1400" dirty="0">
              <a:latin typeface="Avenir Book" panose="02000503020000020003" pitchFamily="2" charset="0"/>
            </a:endParaRPr>
          </a:p>
          <a:p>
            <a:pPr fontAlgn="ctr"/>
            <a:endParaRPr lang="en-US" sz="14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283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iagram of a process&#10;&#10;Description automatically generated">
            <a:extLst>
              <a:ext uri="{FF2B5EF4-FFF2-40B4-BE49-F238E27FC236}">
                <a16:creationId xmlns:a16="http://schemas.microsoft.com/office/drawing/2014/main" id="{6DB55E42-62CD-ECA9-5847-EB7E9267D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4243"/>
            <a:ext cx="6858000" cy="534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701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A3004A-8DF9-C941-BA1F-F54DDC595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94" y="1416090"/>
            <a:ext cx="5915025" cy="847288"/>
          </a:xfrm>
        </p:spPr>
        <p:txBody>
          <a:bodyPr/>
          <a:lstStyle/>
          <a:p>
            <a:r>
              <a:rPr lang="en-US" dirty="0"/>
              <a:t>Experience Focused Attention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D8ED337-55C2-C743-8384-6D3A5485C66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284588" y="1966040"/>
            <a:ext cx="2910263" cy="319475"/>
          </a:xfrm>
        </p:spPr>
        <p:txBody>
          <a:bodyPr/>
          <a:lstStyle/>
          <a:p>
            <a:r>
              <a:rPr lang="en-US" sz="1400" dirty="0"/>
              <a:t>15 minutes/day</a:t>
            </a:r>
          </a:p>
        </p:txBody>
      </p:sp>
      <p:pic>
        <p:nvPicPr>
          <p:cNvPr id="14" name="Picture 1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2267D23A-AFF7-3C44-846E-FD35F4724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18" y="728068"/>
            <a:ext cx="1411032" cy="1411032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66A63E4-BB67-104E-9038-894B2F451D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0007" y="923410"/>
            <a:ext cx="295612" cy="7458590"/>
          </a:xfrm>
        </p:spPr>
        <p:txBody>
          <a:bodyPr/>
          <a:lstStyle/>
          <a:p>
            <a:r>
              <a:rPr lang="en-US" dirty="0"/>
              <a:t>Class Two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7EB20B-9254-3D43-A0A6-720A4650A6A7}"/>
              </a:ext>
            </a:extLst>
          </p:cNvPr>
          <p:cNvSpPr txBox="1"/>
          <p:nvPr/>
        </p:nvSpPr>
        <p:spPr>
          <a:xfrm>
            <a:off x="842963" y="2578179"/>
            <a:ext cx="5247044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Daily Instructions</a:t>
            </a:r>
          </a:p>
          <a:p>
            <a:pPr algn="ctr"/>
            <a:endParaRPr lang="en-US" sz="1600" b="1" u="sng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Experience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 a focused attention practice.</a:t>
            </a:r>
          </a:p>
          <a:p>
            <a:pPr marL="342900" indent="-342900">
              <a:buAutoNum type="arabicPeriod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Capture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what occurred. As yourself: 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What’s here now?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This is pure experience you’re reporting, like in class. Were you able to focus for a few moments? It’s not a big deal if you weren’t — you’re in training!</a:t>
            </a:r>
          </a:p>
          <a:p>
            <a:pPr marL="342900" indent="-342900">
              <a:buAutoNum type="arabicPeriod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Reflect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 – Introduce thought. Any surprises? Obstacles? Confusion? Where did you practice and at what time? Any emotions arising? Is there something your mind kept going back to? Planning? Worrying? </a:t>
            </a:r>
          </a:p>
          <a:p>
            <a:pPr marL="342900" indent="-342900">
              <a:buFontTx/>
              <a:buAutoNum type="arabicPeriod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  <a:p>
            <a:pPr marL="342900" indent="-342900">
              <a:buFontTx/>
              <a:buAutoNum type="arabicPeriod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Integrate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– What might you bring forward as a result of this practice? Anything to be on the lookout for? Did you learn anything?</a:t>
            </a:r>
          </a:p>
          <a:p>
            <a:pPr marL="342900" indent="-342900">
              <a:buFontTx/>
              <a:buAutoNum type="arabicPeriod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  <a:p>
            <a:pPr marL="342900" indent="-342900">
              <a:buFontTx/>
              <a:buAutoNum type="arabicPeriod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  <a:p>
            <a:pPr marL="342900" indent="-342900">
              <a:buAutoNum type="arabicPeriod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  <a:p>
            <a:pPr marL="342900" indent="-342900">
              <a:buAutoNum type="arabicPeriod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953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1">
            <a:extLst>
              <a:ext uri="{FF2B5EF4-FFF2-40B4-BE49-F238E27FC236}">
                <a16:creationId xmlns:a16="http://schemas.microsoft.com/office/drawing/2014/main" id="{BA12FBC3-2923-DA4D-BA23-4CC3D07E6AE3}"/>
              </a:ext>
            </a:extLst>
          </p:cNvPr>
          <p:cNvSpPr>
            <a:spLocks noGrp="1"/>
          </p:cNvSpPr>
          <p:nvPr>
            <p:ph type="body" orient="vert" sz="quarter" idx="13"/>
          </p:nvPr>
        </p:nvSpPr>
        <p:spPr/>
        <p:txBody>
          <a:bodyPr/>
          <a:lstStyle/>
          <a:p>
            <a:pPr algn="l"/>
            <a:r>
              <a:rPr lang="en-US" dirty="0"/>
              <a:t>Class Two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4D1579-A0A1-654A-8DE8-C877417A931D}"/>
              </a:ext>
            </a:extLst>
          </p:cNvPr>
          <p:cNvSpPr txBox="1"/>
          <p:nvPr/>
        </p:nvSpPr>
        <p:spPr>
          <a:xfrm>
            <a:off x="742950" y="533508"/>
            <a:ext cx="5214938" cy="393954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latin typeface="Avenir Book" panose="02000503020000020003" pitchFamily="2" charset="0"/>
              </a:rPr>
              <a:t>Tuesday, October 3</a:t>
            </a:r>
          </a:p>
          <a:p>
            <a:pPr algn="ctr"/>
            <a:endParaRPr lang="en-US" sz="1400" b="1" u="sng" dirty="0">
              <a:latin typeface="Avenir Book" panose="02000503020000020003" pitchFamily="2" charset="0"/>
            </a:endParaRPr>
          </a:p>
          <a:p>
            <a:pPr algn="ctr"/>
            <a:r>
              <a:rPr lang="en-US" sz="1400" b="1" dirty="0">
                <a:latin typeface="Avenir Book" panose="02000503020000020003" pitchFamily="2" charset="0"/>
              </a:rPr>
              <a:t>Capture</a:t>
            </a: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r>
              <a:rPr lang="en-US" sz="1400" b="1" dirty="0">
                <a:latin typeface="Avenir Book" panose="02000503020000020003" pitchFamily="2" charset="0"/>
              </a:rPr>
              <a:t>Reflect</a:t>
            </a: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r>
              <a:rPr lang="en-US" sz="1400" b="1" dirty="0">
                <a:latin typeface="Avenir Book" panose="02000503020000020003" pitchFamily="2" charset="0"/>
              </a:rPr>
              <a:t>Integrate</a:t>
            </a:r>
          </a:p>
          <a:p>
            <a:pPr algn="ctr"/>
            <a:endParaRPr lang="en-US" b="1" dirty="0">
              <a:latin typeface="Avenir Book" panose="02000503020000020003" pitchFamily="2" charset="0"/>
            </a:endParaRPr>
          </a:p>
          <a:p>
            <a:pPr algn="ctr"/>
            <a:endParaRPr lang="en-US" b="1" dirty="0">
              <a:latin typeface="Avenir Book" panose="02000503020000020003" pitchFamily="2" charset="0"/>
            </a:endParaRPr>
          </a:p>
          <a:p>
            <a:pPr algn="ctr"/>
            <a:endParaRPr lang="en-US" b="1" dirty="0">
              <a:latin typeface="Avenir Book" panose="02000503020000020003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60EE90-CD90-4E4B-827E-77CD9052AC3F}"/>
              </a:ext>
            </a:extLst>
          </p:cNvPr>
          <p:cNvSpPr txBox="1"/>
          <p:nvPr/>
        </p:nvSpPr>
        <p:spPr>
          <a:xfrm>
            <a:off x="742950" y="4810125"/>
            <a:ext cx="5214938" cy="393954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latin typeface="Avenir Book" panose="02000503020000020003" pitchFamily="2" charset="0"/>
              </a:rPr>
              <a:t>Wednesday, October 4</a:t>
            </a:r>
          </a:p>
          <a:p>
            <a:pPr algn="ctr"/>
            <a:endParaRPr lang="en-US" sz="1400" b="1" u="sng" dirty="0">
              <a:latin typeface="Avenir Book" panose="02000503020000020003" pitchFamily="2" charset="0"/>
            </a:endParaRPr>
          </a:p>
          <a:p>
            <a:pPr algn="ctr"/>
            <a:r>
              <a:rPr lang="en-US" sz="1400" b="1" dirty="0">
                <a:latin typeface="Avenir Book" panose="02000503020000020003" pitchFamily="2" charset="0"/>
              </a:rPr>
              <a:t>Capture</a:t>
            </a: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r>
              <a:rPr lang="en-US" sz="1400" b="1" dirty="0">
                <a:latin typeface="Avenir Book" panose="02000503020000020003" pitchFamily="2" charset="0"/>
              </a:rPr>
              <a:t>Reflect</a:t>
            </a: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r>
              <a:rPr lang="en-US" sz="1400" b="1" dirty="0">
                <a:latin typeface="Avenir Book" panose="02000503020000020003" pitchFamily="2" charset="0"/>
              </a:rPr>
              <a:t>Integrate</a:t>
            </a:r>
          </a:p>
          <a:p>
            <a:pPr algn="ctr"/>
            <a:endParaRPr lang="en-US" b="1" dirty="0">
              <a:latin typeface="Avenir Book" panose="02000503020000020003" pitchFamily="2" charset="0"/>
            </a:endParaRPr>
          </a:p>
          <a:p>
            <a:pPr algn="ctr"/>
            <a:endParaRPr lang="en-US" b="1" dirty="0">
              <a:latin typeface="Avenir Book" panose="02000503020000020003" pitchFamily="2" charset="0"/>
            </a:endParaRPr>
          </a:p>
          <a:p>
            <a:pPr algn="ctr"/>
            <a:endParaRPr lang="en-US" b="1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213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1">
            <a:extLst>
              <a:ext uri="{FF2B5EF4-FFF2-40B4-BE49-F238E27FC236}">
                <a16:creationId xmlns:a16="http://schemas.microsoft.com/office/drawing/2014/main" id="{BA12FBC3-2923-DA4D-BA23-4CC3D07E6AE3}"/>
              </a:ext>
            </a:extLst>
          </p:cNvPr>
          <p:cNvSpPr>
            <a:spLocks noGrp="1"/>
          </p:cNvSpPr>
          <p:nvPr>
            <p:ph type="body" orient="vert" sz="quarter" idx="13"/>
          </p:nvPr>
        </p:nvSpPr>
        <p:spPr/>
        <p:txBody>
          <a:bodyPr/>
          <a:lstStyle/>
          <a:p>
            <a:pPr algn="l"/>
            <a:r>
              <a:rPr lang="en-US" dirty="0"/>
              <a:t>Class Two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4D1579-A0A1-654A-8DE8-C877417A931D}"/>
              </a:ext>
            </a:extLst>
          </p:cNvPr>
          <p:cNvSpPr txBox="1"/>
          <p:nvPr/>
        </p:nvSpPr>
        <p:spPr>
          <a:xfrm>
            <a:off x="742950" y="533508"/>
            <a:ext cx="5214938" cy="393954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latin typeface="Avenir Book" panose="02000503020000020003" pitchFamily="2" charset="0"/>
              </a:rPr>
              <a:t>Thursday, October 5</a:t>
            </a:r>
          </a:p>
          <a:p>
            <a:pPr algn="ctr"/>
            <a:endParaRPr lang="en-US" sz="1400" b="1" u="sng" dirty="0">
              <a:latin typeface="Avenir Book" panose="02000503020000020003" pitchFamily="2" charset="0"/>
            </a:endParaRPr>
          </a:p>
          <a:p>
            <a:pPr algn="ctr"/>
            <a:r>
              <a:rPr lang="en-US" sz="1400" b="1" dirty="0">
                <a:latin typeface="Avenir Book" panose="02000503020000020003" pitchFamily="2" charset="0"/>
              </a:rPr>
              <a:t>Capture</a:t>
            </a: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r>
              <a:rPr lang="en-US" sz="1400" b="1" dirty="0">
                <a:latin typeface="Avenir Book" panose="02000503020000020003" pitchFamily="2" charset="0"/>
              </a:rPr>
              <a:t>Reflect</a:t>
            </a: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r>
              <a:rPr lang="en-US" sz="1400" b="1" dirty="0">
                <a:latin typeface="Avenir Book" panose="02000503020000020003" pitchFamily="2" charset="0"/>
              </a:rPr>
              <a:t>Integrate</a:t>
            </a:r>
          </a:p>
          <a:p>
            <a:pPr algn="ctr"/>
            <a:endParaRPr lang="en-US" b="1" dirty="0">
              <a:latin typeface="Avenir Book" panose="02000503020000020003" pitchFamily="2" charset="0"/>
            </a:endParaRPr>
          </a:p>
          <a:p>
            <a:pPr algn="ctr"/>
            <a:endParaRPr lang="en-US" b="1" dirty="0">
              <a:latin typeface="Avenir Book" panose="02000503020000020003" pitchFamily="2" charset="0"/>
            </a:endParaRPr>
          </a:p>
          <a:p>
            <a:pPr algn="ctr"/>
            <a:endParaRPr lang="en-US" b="1" dirty="0">
              <a:latin typeface="Avenir Book" panose="02000503020000020003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60EE90-CD90-4E4B-827E-77CD9052AC3F}"/>
              </a:ext>
            </a:extLst>
          </p:cNvPr>
          <p:cNvSpPr txBox="1"/>
          <p:nvPr/>
        </p:nvSpPr>
        <p:spPr>
          <a:xfrm>
            <a:off x="742950" y="4810125"/>
            <a:ext cx="5214938" cy="393954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latin typeface="Avenir Book" panose="02000503020000020003" pitchFamily="2" charset="0"/>
              </a:rPr>
              <a:t>Friday, October 6</a:t>
            </a:r>
          </a:p>
          <a:p>
            <a:pPr algn="ctr"/>
            <a:endParaRPr lang="en-US" sz="1400" b="1" u="sng" dirty="0">
              <a:latin typeface="Avenir Book" panose="02000503020000020003" pitchFamily="2" charset="0"/>
            </a:endParaRPr>
          </a:p>
          <a:p>
            <a:pPr algn="ctr"/>
            <a:r>
              <a:rPr lang="en-US" sz="1400" b="1" dirty="0">
                <a:latin typeface="Avenir Book" panose="02000503020000020003" pitchFamily="2" charset="0"/>
              </a:rPr>
              <a:t>Capture</a:t>
            </a: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r>
              <a:rPr lang="en-US" sz="1400" b="1" dirty="0">
                <a:latin typeface="Avenir Book" panose="02000503020000020003" pitchFamily="2" charset="0"/>
              </a:rPr>
              <a:t>Reflect</a:t>
            </a: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r>
              <a:rPr lang="en-US" sz="1400" b="1" dirty="0">
                <a:latin typeface="Avenir Book" panose="02000503020000020003" pitchFamily="2" charset="0"/>
              </a:rPr>
              <a:t>Integrate</a:t>
            </a:r>
          </a:p>
          <a:p>
            <a:pPr algn="ctr"/>
            <a:endParaRPr lang="en-US" b="1" dirty="0">
              <a:latin typeface="Avenir Book" panose="02000503020000020003" pitchFamily="2" charset="0"/>
            </a:endParaRPr>
          </a:p>
          <a:p>
            <a:pPr algn="ctr"/>
            <a:endParaRPr lang="en-US" b="1" dirty="0">
              <a:latin typeface="Avenir Book" panose="02000503020000020003" pitchFamily="2" charset="0"/>
            </a:endParaRPr>
          </a:p>
          <a:p>
            <a:pPr algn="ctr"/>
            <a:endParaRPr lang="en-US" b="1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555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1">
            <a:extLst>
              <a:ext uri="{FF2B5EF4-FFF2-40B4-BE49-F238E27FC236}">
                <a16:creationId xmlns:a16="http://schemas.microsoft.com/office/drawing/2014/main" id="{BA12FBC3-2923-DA4D-BA23-4CC3D07E6AE3}"/>
              </a:ext>
            </a:extLst>
          </p:cNvPr>
          <p:cNvSpPr>
            <a:spLocks noGrp="1"/>
          </p:cNvSpPr>
          <p:nvPr>
            <p:ph type="body" orient="vert" sz="quarter" idx="13"/>
          </p:nvPr>
        </p:nvSpPr>
        <p:spPr/>
        <p:txBody>
          <a:bodyPr/>
          <a:lstStyle/>
          <a:p>
            <a:pPr algn="l"/>
            <a:r>
              <a:rPr lang="en-US" dirty="0"/>
              <a:t>Class Two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4D1579-A0A1-654A-8DE8-C877417A931D}"/>
              </a:ext>
            </a:extLst>
          </p:cNvPr>
          <p:cNvSpPr txBox="1"/>
          <p:nvPr/>
        </p:nvSpPr>
        <p:spPr>
          <a:xfrm>
            <a:off x="742950" y="533508"/>
            <a:ext cx="5214938" cy="393954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latin typeface="Avenir Book" panose="02000503020000020003" pitchFamily="2" charset="0"/>
              </a:rPr>
              <a:t>Saturday, October 7</a:t>
            </a:r>
          </a:p>
          <a:p>
            <a:pPr algn="ctr"/>
            <a:endParaRPr lang="en-US" sz="1400" b="1" u="sng" dirty="0">
              <a:latin typeface="Avenir Book" panose="02000503020000020003" pitchFamily="2" charset="0"/>
            </a:endParaRPr>
          </a:p>
          <a:p>
            <a:pPr algn="ctr"/>
            <a:r>
              <a:rPr lang="en-US" sz="1400" b="1" dirty="0">
                <a:latin typeface="Avenir Book" panose="02000503020000020003" pitchFamily="2" charset="0"/>
              </a:rPr>
              <a:t>Capture</a:t>
            </a: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r>
              <a:rPr lang="en-US" sz="1400" b="1" dirty="0">
                <a:latin typeface="Avenir Book" panose="02000503020000020003" pitchFamily="2" charset="0"/>
              </a:rPr>
              <a:t>Reflect</a:t>
            </a: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r>
              <a:rPr lang="en-US" sz="1400" b="1" dirty="0">
                <a:latin typeface="Avenir Book" panose="02000503020000020003" pitchFamily="2" charset="0"/>
              </a:rPr>
              <a:t>Integrate</a:t>
            </a:r>
          </a:p>
          <a:p>
            <a:pPr algn="ctr"/>
            <a:endParaRPr lang="en-US" b="1" dirty="0">
              <a:latin typeface="Avenir Book" panose="02000503020000020003" pitchFamily="2" charset="0"/>
            </a:endParaRPr>
          </a:p>
          <a:p>
            <a:pPr algn="ctr"/>
            <a:endParaRPr lang="en-US" b="1" dirty="0">
              <a:latin typeface="Avenir Book" panose="02000503020000020003" pitchFamily="2" charset="0"/>
            </a:endParaRPr>
          </a:p>
          <a:p>
            <a:pPr algn="ctr"/>
            <a:endParaRPr lang="en-US" b="1" dirty="0">
              <a:latin typeface="Avenir Book" panose="02000503020000020003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60EE90-CD90-4E4B-827E-77CD9052AC3F}"/>
              </a:ext>
            </a:extLst>
          </p:cNvPr>
          <p:cNvSpPr txBox="1"/>
          <p:nvPr/>
        </p:nvSpPr>
        <p:spPr>
          <a:xfrm>
            <a:off x="742950" y="4810125"/>
            <a:ext cx="5214938" cy="393954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latin typeface="Avenir Book" panose="02000503020000020003" pitchFamily="2" charset="0"/>
              </a:rPr>
              <a:t>Sunday, October 8</a:t>
            </a:r>
          </a:p>
          <a:p>
            <a:pPr algn="ctr"/>
            <a:endParaRPr lang="en-US" sz="1400" b="1" u="sng" dirty="0">
              <a:latin typeface="Avenir Book" panose="02000503020000020003" pitchFamily="2" charset="0"/>
            </a:endParaRPr>
          </a:p>
          <a:p>
            <a:pPr algn="ctr"/>
            <a:r>
              <a:rPr lang="en-US" sz="1400" b="1" dirty="0">
                <a:latin typeface="Avenir Book" panose="02000503020000020003" pitchFamily="2" charset="0"/>
              </a:rPr>
              <a:t>Capture</a:t>
            </a: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r>
              <a:rPr lang="en-US" sz="1400" b="1" dirty="0">
                <a:latin typeface="Avenir Book" panose="02000503020000020003" pitchFamily="2" charset="0"/>
              </a:rPr>
              <a:t>Reflect</a:t>
            </a: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r>
              <a:rPr lang="en-US" sz="1400" b="1" dirty="0">
                <a:latin typeface="Avenir Book" panose="02000503020000020003" pitchFamily="2" charset="0"/>
              </a:rPr>
              <a:t>Integrate</a:t>
            </a:r>
          </a:p>
          <a:p>
            <a:pPr algn="ctr"/>
            <a:endParaRPr lang="en-US" b="1" dirty="0">
              <a:latin typeface="Avenir Book" panose="02000503020000020003" pitchFamily="2" charset="0"/>
            </a:endParaRPr>
          </a:p>
          <a:p>
            <a:pPr algn="ctr"/>
            <a:endParaRPr lang="en-US" b="1" dirty="0">
              <a:latin typeface="Avenir Book" panose="02000503020000020003" pitchFamily="2" charset="0"/>
            </a:endParaRPr>
          </a:p>
          <a:p>
            <a:pPr algn="ctr"/>
            <a:endParaRPr lang="en-US" b="1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448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1">
            <a:extLst>
              <a:ext uri="{FF2B5EF4-FFF2-40B4-BE49-F238E27FC236}">
                <a16:creationId xmlns:a16="http://schemas.microsoft.com/office/drawing/2014/main" id="{BA12FBC3-2923-DA4D-BA23-4CC3D07E6AE3}"/>
              </a:ext>
            </a:extLst>
          </p:cNvPr>
          <p:cNvSpPr>
            <a:spLocks noGrp="1"/>
          </p:cNvSpPr>
          <p:nvPr>
            <p:ph type="body" orient="vert" sz="quarter" idx="13"/>
          </p:nvPr>
        </p:nvSpPr>
        <p:spPr/>
        <p:txBody>
          <a:bodyPr/>
          <a:lstStyle/>
          <a:p>
            <a:pPr algn="l"/>
            <a:r>
              <a:rPr lang="en-US" dirty="0"/>
              <a:t>Class Two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4D1579-A0A1-654A-8DE8-C877417A931D}"/>
              </a:ext>
            </a:extLst>
          </p:cNvPr>
          <p:cNvSpPr txBox="1"/>
          <p:nvPr/>
        </p:nvSpPr>
        <p:spPr>
          <a:xfrm>
            <a:off x="742950" y="533508"/>
            <a:ext cx="5214938" cy="393954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latin typeface="Avenir Book" panose="02000503020000020003" pitchFamily="2" charset="0"/>
              </a:rPr>
              <a:t>Monday, October 9</a:t>
            </a:r>
          </a:p>
          <a:p>
            <a:pPr algn="ctr"/>
            <a:endParaRPr lang="en-US" sz="1400" b="1" u="sng" dirty="0">
              <a:latin typeface="Avenir Book" panose="02000503020000020003" pitchFamily="2" charset="0"/>
            </a:endParaRPr>
          </a:p>
          <a:p>
            <a:pPr algn="ctr"/>
            <a:r>
              <a:rPr lang="en-US" sz="1400" b="1" dirty="0">
                <a:latin typeface="Avenir Book" panose="02000503020000020003" pitchFamily="2" charset="0"/>
              </a:rPr>
              <a:t>Capture</a:t>
            </a: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r>
              <a:rPr lang="en-US" sz="1400" b="1" dirty="0">
                <a:latin typeface="Avenir Book" panose="02000503020000020003" pitchFamily="2" charset="0"/>
              </a:rPr>
              <a:t>Reflect</a:t>
            </a: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r>
              <a:rPr lang="en-US" sz="1400" b="1" dirty="0">
                <a:latin typeface="Avenir Book" panose="02000503020000020003" pitchFamily="2" charset="0"/>
              </a:rPr>
              <a:t>Integrate</a:t>
            </a:r>
          </a:p>
          <a:p>
            <a:pPr algn="ctr"/>
            <a:endParaRPr lang="en-US" b="1" dirty="0">
              <a:latin typeface="Avenir Book" panose="02000503020000020003" pitchFamily="2" charset="0"/>
            </a:endParaRPr>
          </a:p>
          <a:p>
            <a:pPr algn="ctr"/>
            <a:endParaRPr lang="en-US" b="1" dirty="0">
              <a:latin typeface="Avenir Book" panose="02000503020000020003" pitchFamily="2" charset="0"/>
            </a:endParaRPr>
          </a:p>
          <a:p>
            <a:pPr algn="ctr"/>
            <a:endParaRPr lang="en-US" b="1" dirty="0">
              <a:latin typeface="Avenir Book" panose="02000503020000020003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60EE90-CD90-4E4B-827E-77CD9052AC3F}"/>
              </a:ext>
            </a:extLst>
          </p:cNvPr>
          <p:cNvSpPr txBox="1"/>
          <p:nvPr/>
        </p:nvSpPr>
        <p:spPr>
          <a:xfrm>
            <a:off x="742950" y="4810125"/>
            <a:ext cx="5214938" cy="393954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latin typeface="Avenir Book" panose="02000503020000020003" pitchFamily="2" charset="0"/>
              </a:rPr>
              <a:t>Tuesday, October 10</a:t>
            </a:r>
          </a:p>
          <a:p>
            <a:pPr algn="ctr"/>
            <a:endParaRPr lang="en-US" sz="1400" b="1" u="sng" dirty="0">
              <a:latin typeface="Avenir Book" panose="02000503020000020003" pitchFamily="2" charset="0"/>
            </a:endParaRPr>
          </a:p>
          <a:p>
            <a:pPr algn="ctr"/>
            <a:r>
              <a:rPr lang="en-US" sz="1400" b="1" dirty="0">
                <a:latin typeface="Avenir Book" panose="02000503020000020003" pitchFamily="2" charset="0"/>
              </a:rPr>
              <a:t>Capture</a:t>
            </a: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r>
              <a:rPr lang="en-US" sz="1400" b="1" dirty="0">
                <a:latin typeface="Avenir Book" panose="02000503020000020003" pitchFamily="2" charset="0"/>
              </a:rPr>
              <a:t>Reflect</a:t>
            </a: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r>
              <a:rPr lang="en-US" sz="1400" b="1" dirty="0">
                <a:latin typeface="Avenir Book" panose="02000503020000020003" pitchFamily="2" charset="0"/>
              </a:rPr>
              <a:t>Integrate</a:t>
            </a:r>
          </a:p>
          <a:p>
            <a:pPr algn="ctr"/>
            <a:endParaRPr lang="en-US" b="1" dirty="0">
              <a:latin typeface="Avenir Book" panose="02000503020000020003" pitchFamily="2" charset="0"/>
            </a:endParaRPr>
          </a:p>
          <a:p>
            <a:pPr algn="ctr"/>
            <a:endParaRPr lang="en-US" b="1" dirty="0">
              <a:latin typeface="Avenir Book" panose="02000503020000020003" pitchFamily="2" charset="0"/>
            </a:endParaRPr>
          </a:p>
          <a:p>
            <a:pPr algn="ctr"/>
            <a:endParaRPr lang="en-US" b="1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061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1">
            <a:extLst>
              <a:ext uri="{FF2B5EF4-FFF2-40B4-BE49-F238E27FC236}">
                <a16:creationId xmlns:a16="http://schemas.microsoft.com/office/drawing/2014/main" id="{BA12FBC3-2923-DA4D-BA23-4CC3D07E6AE3}"/>
              </a:ext>
            </a:extLst>
          </p:cNvPr>
          <p:cNvSpPr>
            <a:spLocks noGrp="1"/>
          </p:cNvSpPr>
          <p:nvPr>
            <p:ph type="body" orient="vert" sz="quarter" idx="13"/>
          </p:nvPr>
        </p:nvSpPr>
        <p:spPr/>
        <p:txBody>
          <a:bodyPr/>
          <a:lstStyle/>
          <a:p>
            <a:pPr algn="l"/>
            <a:r>
              <a:rPr lang="en-US" dirty="0"/>
              <a:t>Class Two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4D1579-A0A1-654A-8DE8-C877417A931D}"/>
              </a:ext>
            </a:extLst>
          </p:cNvPr>
          <p:cNvSpPr txBox="1"/>
          <p:nvPr/>
        </p:nvSpPr>
        <p:spPr>
          <a:xfrm>
            <a:off x="742950" y="533508"/>
            <a:ext cx="5214938" cy="393954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latin typeface="Avenir Book" panose="02000503020000020003" pitchFamily="2" charset="0"/>
              </a:rPr>
              <a:t>Wednesday, October 11</a:t>
            </a:r>
          </a:p>
          <a:p>
            <a:pPr algn="ctr"/>
            <a:endParaRPr lang="en-US" sz="1400" b="1" u="sng" dirty="0">
              <a:latin typeface="Avenir Book" panose="02000503020000020003" pitchFamily="2" charset="0"/>
            </a:endParaRPr>
          </a:p>
          <a:p>
            <a:pPr algn="ctr"/>
            <a:r>
              <a:rPr lang="en-US" sz="1400" b="1" dirty="0">
                <a:latin typeface="Avenir Book" panose="02000503020000020003" pitchFamily="2" charset="0"/>
              </a:rPr>
              <a:t>Capture</a:t>
            </a: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r>
              <a:rPr lang="en-US" sz="1400" b="1" dirty="0">
                <a:latin typeface="Avenir Book" panose="02000503020000020003" pitchFamily="2" charset="0"/>
              </a:rPr>
              <a:t>Reflect</a:t>
            </a: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r>
              <a:rPr lang="en-US" sz="1400" b="1" dirty="0">
                <a:latin typeface="Avenir Book" panose="02000503020000020003" pitchFamily="2" charset="0"/>
              </a:rPr>
              <a:t>Integrate</a:t>
            </a:r>
          </a:p>
          <a:p>
            <a:pPr algn="ctr"/>
            <a:endParaRPr lang="en-US" b="1" dirty="0">
              <a:latin typeface="Avenir Book" panose="02000503020000020003" pitchFamily="2" charset="0"/>
            </a:endParaRPr>
          </a:p>
          <a:p>
            <a:pPr algn="ctr"/>
            <a:endParaRPr lang="en-US" b="1" dirty="0">
              <a:latin typeface="Avenir Book" panose="02000503020000020003" pitchFamily="2" charset="0"/>
            </a:endParaRPr>
          </a:p>
          <a:p>
            <a:pPr algn="ctr"/>
            <a:endParaRPr lang="en-US" b="1" dirty="0">
              <a:latin typeface="Avenir Book" panose="02000503020000020003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60EE90-CD90-4E4B-827E-77CD9052AC3F}"/>
              </a:ext>
            </a:extLst>
          </p:cNvPr>
          <p:cNvSpPr txBox="1"/>
          <p:nvPr/>
        </p:nvSpPr>
        <p:spPr>
          <a:xfrm>
            <a:off x="742950" y="4810125"/>
            <a:ext cx="5214938" cy="393954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latin typeface="Avenir Book" panose="02000503020000020003" pitchFamily="2" charset="0"/>
              </a:rPr>
              <a:t>Thursday, October 12</a:t>
            </a:r>
          </a:p>
          <a:p>
            <a:pPr algn="ctr"/>
            <a:endParaRPr lang="en-US" sz="1400" b="1" u="sng" dirty="0">
              <a:latin typeface="Avenir Book" panose="02000503020000020003" pitchFamily="2" charset="0"/>
            </a:endParaRPr>
          </a:p>
          <a:p>
            <a:pPr algn="ctr"/>
            <a:r>
              <a:rPr lang="en-US" sz="1400" b="1" dirty="0">
                <a:latin typeface="Avenir Book" panose="02000503020000020003" pitchFamily="2" charset="0"/>
              </a:rPr>
              <a:t>Capture</a:t>
            </a: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r>
              <a:rPr lang="en-US" sz="1400" b="1" dirty="0">
                <a:latin typeface="Avenir Book" panose="02000503020000020003" pitchFamily="2" charset="0"/>
              </a:rPr>
              <a:t>Reflect</a:t>
            </a: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r>
              <a:rPr lang="en-US" sz="1400" b="1" dirty="0">
                <a:latin typeface="Avenir Book" panose="02000503020000020003" pitchFamily="2" charset="0"/>
              </a:rPr>
              <a:t>Integrate</a:t>
            </a:r>
          </a:p>
          <a:p>
            <a:pPr algn="ctr"/>
            <a:endParaRPr lang="en-US" b="1" dirty="0">
              <a:latin typeface="Avenir Book" panose="02000503020000020003" pitchFamily="2" charset="0"/>
            </a:endParaRPr>
          </a:p>
          <a:p>
            <a:pPr algn="ctr"/>
            <a:endParaRPr lang="en-US" b="1" dirty="0">
              <a:latin typeface="Avenir Book" panose="02000503020000020003" pitchFamily="2" charset="0"/>
            </a:endParaRPr>
          </a:p>
          <a:p>
            <a:pPr algn="ctr"/>
            <a:endParaRPr lang="en-US" b="1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697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1">
            <a:extLst>
              <a:ext uri="{FF2B5EF4-FFF2-40B4-BE49-F238E27FC236}">
                <a16:creationId xmlns:a16="http://schemas.microsoft.com/office/drawing/2014/main" id="{BA12FBC3-2923-DA4D-BA23-4CC3D07E6AE3}"/>
              </a:ext>
            </a:extLst>
          </p:cNvPr>
          <p:cNvSpPr>
            <a:spLocks noGrp="1"/>
          </p:cNvSpPr>
          <p:nvPr>
            <p:ph type="body" orient="vert" sz="quarter" idx="13"/>
          </p:nvPr>
        </p:nvSpPr>
        <p:spPr/>
        <p:txBody>
          <a:bodyPr/>
          <a:lstStyle/>
          <a:p>
            <a:pPr algn="l"/>
            <a:r>
              <a:rPr lang="en-US" dirty="0"/>
              <a:t>Class Two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4D1579-A0A1-654A-8DE8-C877417A931D}"/>
              </a:ext>
            </a:extLst>
          </p:cNvPr>
          <p:cNvSpPr txBox="1"/>
          <p:nvPr/>
        </p:nvSpPr>
        <p:spPr>
          <a:xfrm>
            <a:off x="742950" y="533508"/>
            <a:ext cx="5214938" cy="393954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latin typeface="Avenir Book" panose="02000503020000020003" pitchFamily="2" charset="0"/>
              </a:rPr>
              <a:t>Friday, October 13</a:t>
            </a:r>
          </a:p>
          <a:p>
            <a:pPr algn="ctr"/>
            <a:endParaRPr lang="en-US" sz="1400" b="1" u="sng" dirty="0">
              <a:latin typeface="Avenir Book" panose="02000503020000020003" pitchFamily="2" charset="0"/>
            </a:endParaRPr>
          </a:p>
          <a:p>
            <a:pPr algn="ctr"/>
            <a:r>
              <a:rPr lang="en-US" sz="1400" b="1" dirty="0">
                <a:latin typeface="Avenir Book" panose="02000503020000020003" pitchFamily="2" charset="0"/>
              </a:rPr>
              <a:t>Capture</a:t>
            </a: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r>
              <a:rPr lang="en-US" sz="1400" b="1" dirty="0">
                <a:latin typeface="Avenir Book" panose="02000503020000020003" pitchFamily="2" charset="0"/>
              </a:rPr>
              <a:t>Reflect</a:t>
            </a: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r>
              <a:rPr lang="en-US" sz="1400" b="1" dirty="0">
                <a:latin typeface="Avenir Book" panose="02000503020000020003" pitchFamily="2" charset="0"/>
              </a:rPr>
              <a:t>Integrate</a:t>
            </a:r>
          </a:p>
          <a:p>
            <a:pPr algn="ctr"/>
            <a:endParaRPr lang="en-US" b="1" dirty="0">
              <a:latin typeface="Avenir Book" panose="02000503020000020003" pitchFamily="2" charset="0"/>
            </a:endParaRPr>
          </a:p>
          <a:p>
            <a:pPr algn="ctr"/>
            <a:endParaRPr lang="en-US" b="1" dirty="0">
              <a:latin typeface="Avenir Book" panose="02000503020000020003" pitchFamily="2" charset="0"/>
            </a:endParaRPr>
          </a:p>
          <a:p>
            <a:pPr algn="ctr"/>
            <a:endParaRPr lang="en-US" b="1" dirty="0">
              <a:latin typeface="Avenir Book" panose="02000503020000020003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60EE90-CD90-4E4B-827E-77CD9052AC3F}"/>
              </a:ext>
            </a:extLst>
          </p:cNvPr>
          <p:cNvSpPr txBox="1"/>
          <p:nvPr/>
        </p:nvSpPr>
        <p:spPr>
          <a:xfrm>
            <a:off x="742950" y="4810125"/>
            <a:ext cx="5214938" cy="393954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latin typeface="Avenir Book" panose="02000503020000020003" pitchFamily="2" charset="0"/>
              </a:rPr>
              <a:t>Saturday, October 14</a:t>
            </a:r>
          </a:p>
          <a:p>
            <a:pPr algn="ctr"/>
            <a:endParaRPr lang="en-US" sz="1400" b="1" u="sng" dirty="0">
              <a:latin typeface="Avenir Book" panose="02000503020000020003" pitchFamily="2" charset="0"/>
            </a:endParaRPr>
          </a:p>
          <a:p>
            <a:pPr algn="ctr"/>
            <a:r>
              <a:rPr lang="en-US" sz="1400" b="1" dirty="0">
                <a:latin typeface="Avenir Book" panose="02000503020000020003" pitchFamily="2" charset="0"/>
              </a:rPr>
              <a:t>Capture</a:t>
            </a: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r>
              <a:rPr lang="en-US" sz="1400" b="1" dirty="0">
                <a:latin typeface="Avenir Book" panose="02000503020000020003" pitchFamily="2" charset="0"/>
              </a:rPr>
              <a:t>Reflect</a:t>
            </a: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r>
              <a:rPr lang="en-US" sz="1400" b="1" dirty="0">
                <a:latin typeface="Avenir Book" panose="02000503020000020003" pitchFamily="2" charset="0"/>
              </a:rPr>
              <a:t>Integrate</a:t>
            </a:r>
          </a:p>
          <a:p>
            <a:pPr algn="ctr"/>
            <a:endParaRPr lang="en-US" b="1" dirty="0">
              <a:latin typeface="Avenir Book" panose="02000503020000020003" pitchFamily="2" charset="0"/>
            </a:endParaRPr>
          </a:p>
          <a:p>
            <a:pPr algn="ctr"/>
            <a:endParaRPr lang="en-US" b="1" dirty="0">
              <a:latin typeface="Avenir Book" panose="02000503020000020003" pitchFamily="2" charset="0"/>
            </a:endParaRPr>
          </a:p>
          <a:p>
            <a:pPr algn="ctr"/>
            <a:endParaRPr lang="en-US" b="1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160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9640</TotalTime>
  <Words>328</Words>
  <Application>Microsoft Macintosh PowerPoint</Application>
  <PresentationFormat>Letter Paper (8.5x11 in)</PresentationFormat>
  <Paragraphs>235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Avenir Book</vt:lpstr>
      <vt:lpstr>Calibri</vt:lpstr>
      <vt:lpstr>Century Gothic Pro</vt:lpstr>
      <vt:lpstr>Garamond</vt:lpstr>
      <vt:lpstr>Lato</vt:lpstr>
      <vt:lpstr>Office Theme</vt:lpstr>
      <vt:lpstr>PowerPoint Presentation</vt:lpstr>
      <vt:lpstr>PowerPoint Presentation</vt:lpstr>
      <vt:lpstr>Experience Focused Attention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mary martin</cp:lastModifiedBy>
  <cp:revision>228</cp:revision>
  <cp:lastPrinted>2021-09-08T19:37:49Z</cp:lastPrinted>
  <dcterms:created xsi:type="dcterms:W3CDTF">2021-03-30T23:37:51Z</dcterms:created>
  <dcterms:modified xsi:type="dcterms:W3CDTF">2023-10-03T09:46:48Z</dcterms:modified>
</cp:coreProperties>
</file>